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0"/>
  </p:notesMasterIdLst>
  <p:sldIdLst>
    <p:sldId id="259" r:id="rId3"/>
    <p:sldId id="267" r:id="rId4"/>
    <p:sldId id="268" r:id="rId5"/>
    <p:sldId id="269" r:id="rId6"/>
    <p:sldId id="264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4631"/>
  </p:normalViewPr>
  <p:slideViewPr>
    <p:cSldViewPr snapToGrid="0" snapToObjects="1" showGuides="1">
      <p:cViewPr>
        <p:scale>
          <a:sx n="129" d="100"/>
          <a:sy n="129" d="100"/>
        </p:scale>
        <p:origin x="1080" y="-912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2BF9B-58FF-3B47-A6F8-AAC855427F0E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AF6B-3C1A-A149-8EEC-4014F075F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9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TITLE HERE</a:t>
            </a:r>
          </a:p>
          <a:p>
            <a:pPr lvl="0"/>
            <a:r>
              <a:rPr lang="en-US" dirty="0" smtClean="0"/>
              <a:t>ENCODE NORMAL</a:t>
            </a:r>
          </a:p>
          <a:p>
            <a:pPr lvl="0"/>
            <a:r>
              <a:rPr lang="en-US" dirty="0" smtClean="0"/>
              <a:t>BLACK, 50 PT. 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HEADER HERE </a:t>
            </a:r>
          </a:p>
          <a:p>
            <a:pPr lvl="0"/>
            <a:r>
              <a:rPr lang="en-US" dirty="0" smtClean="0"/>
              <a:t>(ENCODE NORMAL BLACK, 30 PT.)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eia.gov/state/seds/seds-data-complete.php#CompleteDataFi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maps.nrel.gov/re-atlas/#/?aL=hD9yrG%255Bv%255D%3Dt%26zpcfmf%255Bv%255D%3Dt%26zpcfmf%255Bd%255D%3D1&amp;bL=groad&amp;cE=0&amp;lR=0&amp;mC=33.97980872872457%2C-88.681640625&amp;zL=4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7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lthermo.boulder.nist.g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1981173"/>
            <a:ext cx="6972300" cy="1717836"/>
          </a:xfrm>
        </p:spPr>
        <p:txBody>
          <a:bodyPr/>
          <a:lstStyle/>
          <a:p>
            <a:r>
              <a:rPr lang="en-US" altLang="zh-CN" dirty="0" smtClean="0"/>
              <a:t>DIRECT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/>
              <a:t> </a:t>
            </a:r>
            <a:r>
              <a:rPr lang="en-US" altLang="zh-CN" dirty="0" smtClean="0"/>
              <a:t>PITCH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4419600"/>
            <a:ext cx="200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+mj-lt"/>
                <a:ea typeface="Apple Color Emoji" charset="0"/>
                <a:cs typeface="Apple Color Emoji" charset="0"/>
              </a:rPr>
              <a:t>Kejia</a:t>
            </a:r>
            <a:r>
              <a:rPr lang="zh-CN" altLang="en-US" sz="2400" dirty="0" smtClean="0">
                <a:latin typeface="+mj-lt"/>
                <a:ea typeface="Apple Color Emoji" charset="0"/>
                <a:cs typeface="Apple Color Emoji" charset="0"/>
              </a:rPr>
              <a:t> </a:t>
            </a:r>
            <a:r>
              <a:rPr lang="en-US" altLang="zh-CN" sz="2400" dirty="0" smtClean="0">
                <a:latin typeface="+mj-lt"/>
                <a:ea typeface="Apple Color Emoji" charset="0"/>
                <a:cs typeface="Apple Color Emoji" charset="0"/>
              </a:rPr>
              <a:t>and</a:t>
            </a:r>
            <a:r>
              <a:rPr lang="zh-CN" altLang="en-US" sz="2400" dirty="0" smtClean="0">
                <a:latin typeface="+mj-lt"/>
                <a:ea typeface="Apple Color Emoji" charset="0"/>
                <a:cs typeface="Apple Color Emoji" charset="0"/>
              </a:rPr>
              <a:t> </a:t>
            </a:r>
            <a:r>
              <a:rPr lang="en-US" altLang="zh-CN" sz="2400" dirty="0" smtClean="0">
                <a:latin typeface="+mj-lt"/>
                <a:ea typeface="Apple Color Emoji" charset="0"/>
                <a:cs typeface="Apple Color Emoji" charset="0"/>
              </a:rPr>
              <a:t>Coco</a:t>
            </a:r>
            <a:endParaRPr lang="en-US" sz="2400" dirty="0">
              <a:latin typeface="+mj-lt"/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National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Energy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energy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generation/consumption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50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</a:t>
            </a:r>
          </a:p>
          <a:p>
            <a:endParaRPr lang="en-US" altLang="zh-CN" dirty="0"/>
          </a:p>
          <a:p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energy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1960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2019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16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source:</a:t>
            </a:r>
          </a:p>
          <a:p>
            <a:r>
              <a:rPr lang="en-US" b="0" dirty="0"/>
              <a:t>State Energy Data System (SEDS</a:t>
            </a:r>
            <a:r>
              <a:rPr lang="en-US" b="0" dirty="0" smtClean="0"/>
              <a:t>)</a:t>
            </a:r>
          </a:p>
          <a:p>
            <a:r>
              <a:rPr lang="en-US" sz="1600" b="0" dirty="0"/>
              <a:t>Comprehensive state-level estimates of energy production, consumption, prices, and expenditures by source and sector.</a:t>
            </a:r>
            <a:endParaRPr lang="en-US" sz="1600" b="0" dirty="0" smtClean="0"/>
          </a:p>
          <a:p>
            <a:r>
              <a:rPr lang="en-US" sz="1800" b="0" dirty="0">
                <a:hlinkClick r:id="rId2"/>
              </a:rPr>
              <a:t>http://</a:t>
            </a:r>
            <a:r>
              <a:rPr lang="en-US" sz="1800" b="0" dirty="0" err="1">
                <a:hlinkClick r:id="rId2"/>
              </a:rPr>
              <a:t>www.eia.gov</a:t>
            </a:r>
            <a:r>
              <a:rPr lang="en-US" sz="1800" b="0" dirty="0">
                <a:hlinkClick r:id="rId2"/>
              </a:rPr>
              <a:t>/state/</a:t>
            </a:r>
            <a:r>
              <a:rPr lang="en-US" sz="1800" b="0" dirty="0" err="1">
                <a:hlinkClick r:id="rId2"/>
              </a:rPr>
              <a:t>seds</a:t>
            </a:r>
            <a:r>
              <a:rPr lang="en-US" sz="1800" b="0" dirty="0">
                <a:hlinkClick r:id="rId2"/>
              </a:rPr>
              <a:t>/</a:t>
            </a:r>
            <a:r>
              <a:rPr lang="en-US" sz="1800" b="0" dirty="0" err="1">
                <a:hlinkClick r:id="rId2"/>
              </a:rPr>
              <a:t>seds-data-complete.php#CompleteDataFile</a:t>
            </a:r>
            <a:endParaRPr lang="en-US" sz="1800" b="0" dirty="0" smtClean="0"/>
          </a:p>
          <a:p>
            <a:endParaRPr lang="en-US" b="0" dirty="0" smtClean="0"/>
          </a:p>
          <a:p>
            <a:r>
              <a:rPr lang="en-US" altLang="zh-CN" dirty="0" smtClean="0"/>
              <a:t>Method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sz="2000" b="0" dirty="0" smtClean="0"/>
              <a:t>Non-linear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regression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previous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10</a:t>
            </a:r>
            <a:r>
              <a:rPr lang="zh-CN" altLang="en-US" sz="2000" b="0" dirty="0"/>
              <a:t> </a:t>
            </a:r>
            <a:r>
              <a:rPr lang="en-US" altLang="zh-CN" sz="2000" b="0" dirty="0" smtClean="0"/>
              <a:t>years’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data</a:t>
            </a:r>
          </a:p>
          <a:p>
            <a:r>
              <a:rPr lang="en-US" altLang="zh-CN" sz="2000" b="0" dirty="0" smtClean="0"/>
              <a:t>Train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1970~2009</a:t>
            </a:r>
            <a:r>
              <a:rPr lang="en-US" altLang="zh-CN" sz="2000" b="0" dirty="0" smtClean="0"/>
              <a:t>,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test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2010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to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2014,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predict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on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2015~2019</a:t>
            </a:r>
            <a:endParaRPr lang="en-US" sz="2000" b="0" dirty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raft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" y="1544553"/>
            <a:ext cx="9144000" cy="4207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223" b="25949"/>
          <a:stretch/>
        </p:blipFill>
        <p:spPr>
          <a:xfrm flipV="1">
            <a:off x="2141752" y="1543636"/>
            <a:ext cx="2470953" cy="286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10985" y="1662722"/>
            <a:ext cx="463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1960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18014" y="1667925"/>
            <a:ext cx="463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2020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024339" y="2330296"/>
            <a:ext cx="154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60415" y="1667925"/>
            <a:ext cx="463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2010</a:t>
            </a:r>
            <a:endParaRPr lang="en-US" sz="800" dirty="0"/>
          </a:p>
        </p:txBody>
      </p:sp>
      <p:cxnSp>
        <p:nvCxnSpPr>
          <p:cNvPr id="16" name="Curved Connector 15"/>
          <p:cNvCxnSpPr>
            <a:stCxn id="12" idx="1"/>
          </p:cNvCxnSpPr>
          <p:nvPr/>
        </p:nvCxnSpPr>
        <p:spPr>
          <a:xfrm rot="10800000">
            <a:off x="3753535" y="1878166"/>
            <a:ext cx="270805" cy="63679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862" y="4586989"/>
            <a:ext cx="154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energy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types!</a:t>
            </a:r>
            <a:endParaRPr lang="en-US" dirty="0"/>
          </a:p>
        </p:txBody>
      </p:sp>
      <p:cxnSp>
        <p:nvCxnSpPr>
          <p:cNvPr id="26" name="Curved Connector 25"/>
          <p:cNvCxnSpPr>
            <a:stCxn id="18" idx="1"/>
          </p:cNvCxnSpPr>
          <p:nvPr/>
        </p:nvCxnSpPr>
        <p:spPr>
          <a:xfrm rot="10800000">
            <a:off x="231194" y="3946681"/>
            <a:ext cx="294668" cy="96347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82348" y="59634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1193" y="5883965"/>
            <a:ext cx="5632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RE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Atlas</a:t>
            </a:r>
            <a:endParaRPr lang="en-US" sz="1200" b="1" dirty="0" smtClean="0"/>
          </a:p>
          <a:p>
            <a:r>
              <a:rPr lang="mr-IN" sz="1200" dirty="0" smtClean="0">
                <a:hlinkClick r:id="rId4"/>
              </a:rPr>
              <a:t>https://maps.nrel.gov/re-atlas/ - /?aL=hD9yrG%255Bv%255D=t%26zpcfmf%255Bv%255D=t%26zpcfmf%255Bd%255D=1&amp;bL=groad&amp;cE=0&amp;lR=0&amp;mC=33.97980872872457,-88.681640625&amp;zL=4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VISUALIZED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QSPR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 </a:t>
            </a:r>
            <a:r>
              <a:rPr lang="en-US" altLang="zh-CN" dirty="0" smtClean="0"/>
              <a:t>LIQUIDS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6" y="1620078"/>
            <a:ext cx="4399712" cy="4132145"/>
          </a:xfrm>
        </p:spPr>
        <p:txBody>
          <a:bodyPr/>
          <a:lstStyle/>
          <a:p>
            <a:pPr algn="just"/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ionic</a:t>
            </a:r>
            <a:r>
              <a:rPr lang="zh-CN" altLang="en-US" dirty="0" smtClean="0"/>
              <a:t> </a:t>
            </a:r>
            <a:r>
              <a:rPr lang="en-US" altLang="zh-CN" dirty="0" smtClean="0"/>
              <a:t>liquids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mixtures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 </a:t>
            </a:r>
            <a:r>
              <a:rPr lang="en-US" altLang="zh-CN" dirty="0" smtClean="0"/>
              <a:t>mix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ratio.</a:t>
            </a:r>
          </a:p>
          <a:p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interactive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prediction.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91" y="1737266"/>
            <a:ext cx="3255316" cy="313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raft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882348" y="59634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75" y="2892285"/>
            <a:ext cx="1666909" cy="1349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009" y="3205222"/>
            <a:ext cx="1976560" cy="7232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15223" b="25949"/>
          <a:stretch/>
        </p:blipFill>
        <p:spPr>
          <a:xfrm flipV="1">
            <a:off x="3488855" y="5201238"/>
            <a:ext cx="2470953" cy="28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8840" r="46703" b="44021"/>
          <a:stretch/>
        </p:blipFill>
        <p:spPr>
          <a:xfrm>
            <a:off x="2876570" y="1739347"/>
            <a:ext cx="3373953" cy="32327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88855" y="5487738"/>
            <a:ext cx="3279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0%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4953220" y="5497677"/>
            <a:ext cx="423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smtClean="0"/>
              <a:t>70%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5496202" y="5497677"/>
            <a:ext cx="4672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smtClean="0"/>
              <a:t>100</a:t>
            </a:r>
            <a:r>
              <a:rPr lang="en-US" altLang="zh-CN" sz="800" dirty="0" smtClean="0"/>
              <a:t>%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1162879" y="484036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[EMIM</a:t>
            </a:r>
            <a:r>
              <a:rPr lang="en-US" altLang="zh-CN" baseline="30000" smtClean="0"/>
              <a:t>+</a:t>
            </a:r>
            <a:r>
              <a:rPr lang="en-US" altLang="zh-CN" smtClean="0"/>
              <a:t>][BF</a:t>
            </a:r>
            <a:r>
              <a:rPr lang="en-US" altLang="zh-CN" baseline="30000" smtClean="0"/>
              <a:t>-</a:t>
            </a:r>
            <a:r>
              <a:rPr lang="en-US" altLang="zh-CN" smtClean="0"/>
              <a:t>]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42275" y="484036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[EMIM</a:t>
            </a:r>
            <a:r>
              <a:rPr lang="en-US" altLang="zh-CN" baseline="30000" dirty="0" smtClean="0"/>
              <a:t>+</a:t>
            </a:r>
            <a:r>
              <a:rPr lang="en-US" altLang="zh-CN" dirty="0" smtClean="0"/>
              <a:t>][DCA</a:t>
            </a:r>
            <a:r>
              <a:rPr lang="en-US" altLang="zh-CN" baseline="30000" dirty="0" smtClean="0"/>
              <a:t>-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41164" y="1630015"/>
            <a:ext cx="23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Temperature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300K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41164" y="2017640"/>
            <a:ext cx="2305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Pressure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9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source:</a:t>
            </a:r>
          </a:p>
          <a:p>
            <a:r>
              <a:rPr lang="en-US" altLang="zh-CN" b="0" dirty="0" err="1" smtClean="0"/>
              <a:t>ILthermo</a:t>
            </a:r>
            <a:endParaRPr lang="en-US" altLang="zh-CN" b="0" dirty="0"/>
          </a:p>
          <a:p>
            <a:pPr algn="just"/>
            <a:r>
              <a:rPr lang="en-US" altLang="zh-CN" sz="1800" b="0" dirty="0" smtClean="0"/>
              <a:t>A</a:t>
            </a:r>
            <a:r>
              <a:rPr lang="zh-CN" altLang="en-US" sz="1800" b="0" dirty="0" smtClean="0"/>
              <a:t> </a:t>
            </a:r>
            <a:r>
              <a:rPr lang="en-US" sz="1800" b="0" dirty="0" smtClean="0"/>
              <a:t>ionic liquids database aims to provide up-to-date information of experimental investigation on ionic liquids, including numerical values of chemical and physical properties. </a:t>
            </a:r>
            <a:endParaRPr lang="en-US" altLang="zh-CN" sz="1800" b="0" dirty="0" smtClean="0">
              <a:hlinkClick r:id="rId2"/>
            </a:endParaRPr>
          </a:p>
          <a:p>
            <a:r>
              <a:rPr lang="en-US" sz="1800" b="0" dirty="0" smtClean="0">
                <a:hlinkClick r:id="rId2"/>
              </a:rPr>
              <a:t>http</a:t>
            </a:r>
            <a:r>
              <a:rPr lang="en-US" sz="1800" b="0" dirty="0">
                <a:hlinkClick r:id="rId2"/>
              </a:rPr>
              <a:t>://ilthermo.boulder.nist.gov</a:t>
            </a:r>
            <a:r>
              <a:rPr lang="en-US" sz="1800" b="0" dirty="0" smtClean="0">
                <a:hlinkClick r:id="rId2"/>
              </a:rPr>
              <a:t>/</a:t>
            </a:r>
            <a:endParaRPr lang="en-US" sz="1800" b="0" dirty="0" smtClean="0"/>
          </a:p>
          <a:p>
            <a:r>
              <a:rPr lang="en-US" altLang="zh-CN" b="0" dirty="0" err="1" smtClean="0"/>
              <a:t>Rdkit</a:t>
            </a:r>
            <a:endParaRPr lang="en-US" altLang="zh-CN" b="0" dirty="0" smtClean="0"/>
          </a:p>
          <a:p>
            <a:r>
              <a:rPr lang="en-US" altLang="zh-CN" sz="1800" b="0" dirty="0" smtClean="0"/>
              <a:t>Feature</a:t>
            </a:r>
            <a:r>
              <a:rPr lang="zh-CN" altLang="en-US" sz="1800" b="0" dirty="0" smtClean="0"/>
              <a:t> </a:t>
            </a:r>
            <a:r>
              <a:rPr lang="en-US" altLang="zh-CN" sz="1800" b="0" dirty="0" smtClean="0"/>
              <a:t>generation</a:t>
            </a:r>
            <a:endParaRPr lang="en-US" altLang="zh-CN" sz="1800" b="0" dirty="0" smtClean="0"/>
          </a:p>
          <a:p>
            <a:r>
              <a:rPr lang="en-US" altLang="zh-CN" sz="1800" b="0" dirty="0"/>
              <a:t>http://</a:t>
            </a:r>
            <a:r>
              <a:rPr lang="en-US" altLang="zh-CN" sz="1800" b="0" dirty="0" err="1"/>
              <a:t>www.rdkit.org</a:t>
            </a:r>
            <a:r>
              <a:rPr lang="en-US" altLang="zh-CN" sz="1800" b="0" dirty="0"/>
              <a:t>/</a:t>
            </a:r>
          </a:p>
          <a:p>
            <a:endParaRPr lang="en-US" sz="1800" b="0" dirty="0" smtClean="0"/>
          </a:p>
          <a:p>
            <a:r>
              <a:rPr lang="en-US" altLang="zh-CN" dirty="0" smtClean="0"/>
              <a:t>Method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sz="2000" b="0" dirty="0" smtClean="0"/>
              <a:t>Home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made</a:t>
            </a:r>
            <a:r>
              <a:rPr lang="zh-CN" altLang="en-US" sz="2000" b="0" dirty="0" smtClean="0"/>
              <a:t> </a:t>
            </a:r>
            <a:r>
              <a:rPr lang="en-US" altLang="zh-CN" sz="2000" b="0" dirty="0"/>
              <a:t>n</a:t>
            </a:r>
            <a:r>
              <a:rPr lang="en-US" altLang="zh-CN" sz="2000" b="0" dirty="0" smtClean="0"/>
              <a:t>eural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network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or</a:t>
            </a:r>
            <a:r>
              <a:rPr lang="zh-CN" altLang="en-US" sz="2000" b="0" dirty="0" smtClean="0"/>
              <a:t> </a:t>
            </a:r>
            <a:r>
              <a:rPr lang="en-US" altLang="zh-CN" sz="2000" b="0" dirty="0" err="1" smtClean="0"/>
              <a:t>Tensorflow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9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6E7852A4-718C-D24B-8149-A064A49FA073}" vid="{DE73F1C4-9B0E-CA41-9B76-3B4F0F5A0E85}"/>
    </a:ext>
  </a:extLst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6E7852A4-718C-D24B-8149-A064A49FA073}" vid="{D9210616-4B6C-6B45-B8D0-C3E0FEC917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PPT_Template_1New1</Template>
  <TotalTime>494</TotalTime>
  <Words>238</Words>
  <Application>Microsoft Macintosh PowerPoint</Application>
  <PresentationFormat>On-screen Show (4:3)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Apple Color Emoji</vt:lpstr>
      <vt:lpstr>Arial</vt:lpstr>
      <vt:lpstr>Calibri</vt:lpstr>
      <vt:lpstr>Encode Sans Normal Black</vt:lpstr>
      <vt:lpstr>Lucida Grande</vt:lpstr>
      <vt:lpstr>Mangal</vt:lpstr>
      <vt:lpstr>Open Sans</vt:lpstr>
      <vt:lpstr>Open Sans Light</vt:lpstr>
      <vt:lpstr>Uni Sans Regular</vt:lpstr>
      <vt:lpstr>宋体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Moke Mao</dc:creator>
  <cp:lastModifiedBy>Moke Mao</cp:lastModifiedBy>
  <cp:revision>25</cp:revision>
  <cp:lastPrinted>2016-02-10T20:19:12Z</cp:lastPrinted>
  <dcterms:created xsi:type="dcterms:W3CDTF">2017-02-05T22:38:31Z</dcterms:created>
  <dcterms:modified xsi:type="dcterms:W3CDTF">2017-02-08T21:34:10Z</dcterms:modified>
</cp:coreProperties>
</file>